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6" r:id="rId3"/>
    <p:sldId id="267" r:id="rId4"/>
    <p:sldId id="269" r:id="rId5"/>
    <p:sldId id="265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46" autoAdjust="0"/>
    <p:restoredTop sz="94660"/>
  </p:normalViewPr>
  <p:slideViewPr>
    <p:cSldViewPr snapToGrid="0">
      <p:cViewPr varScale="1">
        <p:scale>
          <a:sx n="68" d="100"/>
          <a:sy n="68" d="100"/>
        </p:scale>
        <p:origin x="483" y="3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1846CB-F32E-45F1-8129-0E12DD3892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46AC376-AFB7-4E30-8FB2-F5F2648D01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820A67-EBBF-449A-A429-0183FB0AB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7BD23-BE01-4E50-A1F0-99590D17D549}" type="datetimeFigureOut">
              <a:rPr kumimoji="1" lang="ja-JP" altLang="en-US" smtClean="0"/>
              <a:t>2019/4/22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E26048-2214-437A-A998-2C3B7F2C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9DEAC5-AC57-40E9-9EE6-DB9D39A5B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EB75-A94E-4C9C-AA78-4618B1CF6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479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DDEEFA-300A-40DF-AF7E-6F66A1BC2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0D932CE-E21F-45CF-B931-622CFDF5E0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8AFBA3-56C6-4F61-8A49-D5D300E62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7BD23-BE01-4E50-A1F0-99590D17D549}" type="datetimeFigureOut">
              <a:rPr kumimoji="1" lang="ja-JP" altLang="en-US" smtClean="0"/>
              <a:t>2019/4/22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8C890D-95FE-4B5C-9462-D860EE474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87F066-52A0-4DD7-93E6-54213FEFB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EB75-A94E-4C9C-AA78-4618B1CF6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7670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E051EA2-3F52-488D-8333-BF0D440ABC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8B3E0CE-3D0A-4A83-837B-D82289D763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3CF6A2-C8FC-47C4-BD31-4CB9F8181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7BD23-BE01-4E50-A1F0-99590D17D549}" type="datetimeFigureOut">
              <a:rPr kumimoji="1" lang="ja-JP" altLang="en-US" smtClean="0"/>
              <a:t>2019/4/22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2DE787-D158-4A60-A4DE-A5B0EDE96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C8CDA2-F629-4656-8F33-B3D65E0D9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EB75-A94E-4C9C-AA78-4618B1CF6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290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931945-6056-48F4-902B-62F85FF66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2188659-D7A2-4A34-9A62-16A0834F5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C4942C-E635-461C-B46F-3C77705A4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7BD23-BE01-4E50-A1F0-99590D17D549}" type="datetimeFigureOut">
              <a:rPr kumimoji="1" lang="ja-JP" altLang="en-US" smtClean="0"/>
              <a:t>2019/4/22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F70BC6-F850-4F68-9FE9-D1C221D56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F07380-EC39-4495-AE34-FDB50AD55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EB75-A94E-4C9C-AA78-4618B1CF6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549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31AC20-9B83-452D-9AAB-FAFD5277B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8A2F4D-4D39-4F38-965E-A040F5DAE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231F69-D0C3-42D0-9794-A07484755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7BD23-BE01-4E50-A1F0-99590D17D549}" type="datetimeFigureOut">
              <a:rPr kumimoji="1" lang="ja-JP" altLang="en-US" smtClean="0"/>
              <a:t>2019/4/22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5808AD-89CD-491B-BE19-1F534C153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926C51-A507-4628-8C6F-9A5C1D5FA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EB75-A94E-4C9C-AA78-4618B1CF6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563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FE086C-864A-4F32-BF44-5D4E30CD9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3503AE-AEAD-4018-9E55-DA6A332C9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F20E37-3BCC-4DF1-BE73-E837E08D40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934D8B4-5121-416C-AFA9-9D3E26484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7BD23-BE01-4E50-A1F0-99590D17D549}" type="datetimeFigureOut">
              <a:rPr kumimoji="1" lang="ja-JP" altLang="en-US" smtClean="0"/>
              <a:t>2019/4/22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EB5E120-DB96-4307-A9B5-F2BE7BDE9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C8870B3-2136-4AA9-8B05-48B41B41F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EB75-A94E-4C9C-AA78-4618B1CF6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13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63345B-7E8A-4BDE-8293-D9EEF5AB7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0A3B18E-8E9A-490F-B836-3104985D6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AA47ACF-96F3-4E04-8878-E73AAF8E28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F8F1CB3-5241-4686-863E-BA4F3C580B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28E3D29-376B-4BE4-8ACD-D939ABF872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4471B71-1493-4EA5-A46B-A464806FF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7BD23-BE01-4E50-A1F0-99590D17D549}" type="datetimeFigureOut">
              <a:rPr kumimoji="1" lang="ja-JP" altLang="en-US" smtClean="0"/>
              <a:t>2019/4/22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C14247E-B680-402D-A065-626521033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EF8ABB4-8D55-4F57-8A20-9EEC3A71E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EB75-A94E-4C9C-AA78-4618B1CF6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065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5A92EC-9DD3-4FA4-ACBE-6169D9DAF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66E59B0-F4EF-4FEA-91BC-1CAB87F06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7BD23-BE01-4E50-A1F0-99590D17D549}" type="datetimeFigureOut">
              <a:rPr kumimoji="1" lang="ja-JP" altLang="en-US" smtClean="0"/>
              <a:t>2019/4/22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D8B55E3-7FE1-44D0-9C43-1AD213400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87A8996-3272-4BDA-96B1-962B8DA47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EB75-A94E-4C9C-AA78-4618B1CF6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574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B45C1BE-F2B1-4DC2-9559-B2A65F2D7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7BD23-BE01-4E50-A1F0-99590D17D549}" type="datetimeFigureOut">
              <a:rPr kumimoji="1" lang="ja-JP" altLang="en-US" smtClean="0"/>
              <a:t>2019/4/22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83DEEF5-54F7-4502-95A2-3426FD316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38B0A4-08C9-4A6E-8D1C-F5B6898BB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EB75-A94E-4C9C-AA78-4618B1CF6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847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D96D77-1349-4E15-B792-8275C90FA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B2C513-DBC2-4FBA-A794-9EA6EC8DF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3DCFE7C-6577-4138-91DE-4D6259F39B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6784199-6244-4013-8D2F-5C95D2618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7BD23-BE01-4E50-A1F0-99590D17D549}" type="datetimeFigureOut">
              <a:rPr kumimoji="1" lang="ja-JP" altLang="en-US" smtClean="0"/>
              <a:t>2019/4/22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C50962-D623-4D40-A24A-93F2B23C5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9528219-66C3-493A-AF7E-E7B1263CC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EB75-A94E-4C9C-AA78-4618B1CF6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372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E42B18-ED41-4025-8A85-F3B19F47E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EE66217-FF89-42F0-A1CF-0E91FC0797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5A94B71-71FC-448C-B96B-1D45445057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F73599-2560-42E4-80FF-BDA66C305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7BD23-BE01-4E50-A1F0-99590D17D549}" type="datetimeFigureOut">
              <a:rPr kumimoji="1" lang="ja-JP" altLang="en-US" smtClean="0"/>
              <a:t>2019/4/22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022FF65-4717-4AD3-83FD-011ACC294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96221A-5B93-4253-A937-27A49E299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AEB75-A94E-4C9C-AA78-4618B1CF6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899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CEE5A14-6FD8-44B4-8E77-9E0F9F228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AE61149-18BB-4ADD-B2BA-4927BF411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0BA8CF-8B48-4746-8060-156040AFE2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7BD23-BE01-4E50-A1F0-99590D17D549}" type="datetimeFigureOut">
              <a:rPr kumimoji="1" lang="ja-JP" altLang="en-US" smtClean="0"/>
              <a:t>2019/4/22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78755A-6D7B-4AE3-8EA3-4FB35AED04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A0D0EA-AD5B-4DD2-B0D5-536D2A1F6D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AEB75-A94E-4C9C-AA78-4618B1CF6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821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9D3EF0A-4781-4432-A016-ECDD13A6AD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35" y="1263053"/>
            <a:ext cx="5807548" cy="43318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4F266AD-725B-4A9D-B448-4C000F95CB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字幕 2">
            <a:extLst>
              <a:ext uri="{FF2B5EF4-FFF2-40B4-BE49-F238E27FC236}">
                <a16:creationId xmlns:a16="http://schemas.microsoft.com/office/drawing/2014/main" id="{1A2DF782-05C0-4D39-B1D7-74C2B03D5E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67526" y="3198260"/>
            <a:ext cx="5312226" cy="318394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ja-JP" altLang="en-US" sz="1800" dirty="0">
                <a:solidFill>
                  <a:srgbClr val="000000"/>
                </a:solidFill>
              </a:rPr>
              <a:t>ダッシュボード・左サイドメニュー</a:t>
            </a:r>
            <a:r>
              <a:rPr lang="en-US" altLang="ja-JP" sz="1800" dirty="0">
                <a:solidFill>
                  <a:srgbClr val="000000"/>
                </a:solidFill>
              </a:rPr>
              <a:t>『</a:t>
            </a:r>
            <a:r>
              <a:rPr lang="en-US" altLang="ja-JP" sz="1800" dirty="0" err="1">
                <a:solidFill>
                  <a:srgbClr val="000000"/>
                </a:solidFill>
              </a:rPr>
              <a:t>Aall</a:t>
            </a:r>
            <a:r>
              <a:rPr lang="en-US" altLang="ja-JP" sz="1800" dirty="0">
                <a:solidFill>
                  <a:srgbClr val="000000"/>
                </a:solidFill>
              </a:rPr>
              <a:t>-in-One WP Migration』</a:t>
            </a:r>
            <a:r>
              <a:rPr lang="ja-JP" altLang="en-US" sz="1800" dirty="0">
                <a:solidFill>
                  <a:srgbClr val="000000"/>
                </a:solidFill>
              </a:rPr>
              <a:t>⇒</a:t>
            </a:r>
            <a:r>
              <a:rPr lang="en-US" altLang="ja-JP" sz="1800" dirty="0">
                <a:solidFill>
                  <a:srgbClr val="000000"/>
                </a:solidFill>
              </a:rPr>
              <a:t>『</a:t>
            </a:r>
            <a:r>
              <a:rPr lang="ja-JP" altLang="en-US" sz="1800" dirty="0">
                <a:solidFill>
                  <a:srgbClr val="000000"/>
                </a:solidFill>
              </a:rPr>
              <a:t>インポート</a:t>
            </a:r>
            <a:r>
              <a:rPr lang="en-US" altLang="ja-JP" sz="1800" dirty="0">
                <a:solidFill>
                  <a:srgbClr val="000000"/>
                </a:solidFill>
              </a:rPr>
              <a:t>』</a:t>
            </a:r>
            <a:r>
              <a:rPr lang="ja-JP" altLang="en-US" sz="1800" dirty="0">
                <a:solidFill>
                  <a:srgbClr val="000000"/>
                </a:solidFill>
              </a:rPr>
              <a:t>で</a:t>
            </a:r>
            <a:r>
              <a:rPr lang="en-US" altLang="ja-JP" sz="1800" dirty="0">
                <a:solidFill>
                  <a:srgbClr val="000000"/>
                </a:solidFill>
              </a:rPr>
              <a:t>『</a:t>
            </a:r>
            <a:r>
              <a:rPr lang="ja-JP" altLang="en-US" sz="1800" dirty="0">
                <a:solidFill>
                  <a:srgbClr val="000000"/>
                </a:solidFill>
              </a:rPr>
              <a:t>インポート管理画面</a:t>
            </a:r>
            <a:r>
              <a:rPr lang="en-US" altLang="ja-JP" sz="1800" dirty="0">
                <a:solidFill>
                  <a:srgbClr val="000000"/>
                </a:solidFill>
              </a:rPr>
              <a:t>』</a:t>
            </a:r>
            <a:r>
              <a:rPr lang="ja-JP" altLang="en-US" sz="1800" dirty="0">
                <a:solidFill>
                  <a:srgbClr val="000000"/>
                </a:solidFill>
              </a:rPr>
              <a:t>に入ります</a:t>
            </a:r>
            <a:endParaRPr lang="en-US" altLang="ja-JP" sz="1800" dirty="0">
              <a:solidFill>
                <a:srgbClr val="00000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ja-JP" altLang="en-US" sz="1800" dirty="0">
                <a:solidFill>
                  <a:srgbClr val="000000"/>
                </a:solidFill>
              </a:rPr>
              <a:t>有料版がある場合は、</a:t>
            </a:r>
            <a:r>
              <a:rPr lang="en-US" altLang="ja-JP" sz="1800" dirty="0">
                <a:solidFill>
                  <a:srgbClr val="000000"/>
                </a:solidFill>
              </a:rPr>
              <a:t>『</a:t>
            </a:r>
            <a:r>
              <a:rPr lang="ja-JP" altLang="en-US" sz="1800" dirty="0">
                <a:solidFill>
                  <a:srgbClr val="000000"/>
                </a:solidFill>
              </a:rPr>
              <a:t>インポート先</a:t>
            </a:r>
            <a:r>
              <a:rPr lang="en-US" altLang="ja-JP" sz="1800" dirty="0">
                <a:solidFill>
                  <a:srgbClr val="000000"/>
                </a:solidFill>
              </a:rPr>
              <a:t>』</a:t>
            </a:r>
            <a:r>
              <a:rPr lang="ja-JP" altLang="en-US" sz="1800" dirty="0">
                <a:solidFill>
                  <a:srgbClr val="000000"/>
                </a:solidFill>
              </a:rPr>
              <a:t>をクリックしてエクスポートで保存しておいた</a:t>
            </a:r>
            <a:r>
              <a:rPr lang="en-US" altLang="ja-JP" sz="1800" dirty="0">
                <a:solidFill>
                  <a:srgbClr val="000000"/>
                </a:solidFill>
              </a:rPr>
              <a:t>『</a:t>
            </a:r>
            <a:r>
              <a:rPr lang="ja-JP" altLang="en-US" sz="1800" dirty="0">
                <a:solidFill>
                  <a:srgbClr val="000000"/>
                </a:solidFill>
              </a:rPr>
              <a:t>ファイル</a:t>
            </a:r>
            <a:r>
              <a:rPr lang="en-US" altLang="ja-JP" sz="1800" dirty="0">
                <a:solidFill>
                  <a:srgbClr val="000000"/>
                </a:solidFill>
              </a:rPr>
              <a:t>』</a:t>
            </a:r>
            <a:r>
              <a:rPr lang="ja-JP" altLang="en-US" sz="1800" dirty="0">
                <a:solidFill>
                  <a:srgbClr val="000000"/>
                </a:solidFill>
              </a:rPr>
              <a:t>を選択します</a:t>
            </a:r>
            <a:endParaRPr lang="en-US" altLang="ja-JP" sz="1800" dirty="0">
              <a:solidFill>
                <a:srgbClr val="00000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ja-JP" altLang="en-US" sz="1800" dirty="0">
                <a:solidFill>
                  <a:srgbClr val="000000"/>
                </a:solidFill>
              </a:rPr>
              <a:t>有料版がない場合は、</a:t>
            </a:r>
            <a:r>
              <a:rPr lang="en-US" altLang="ja-JP" sz="1800" dirty="0">
                <a:solidFill>
                  <a:srgbClr val="000000"/>
                </a:solidFill>
              </a:rPr>
              <a:t>『</a:t>
            </a:r>
            <a:r>
              <a:rPr lang="ja-JP" altLang="en-US" sz="1800" dirty="0">
                <a:solidFill>
                  <a:srgbClr val="000000"/>
                </a:solidFill>
              </a:rPr>
              <a:t>無制限版の購入</a:t>
            </a:r>
            <a:r>
              <a:rPr lang="en-US" altLang="ja-JP" sz="1800" dirty="0">
                <a:solidFill>
                  <a:srgbClr val="000000"/>
                </a:solidFill>
              </a:rPr>
              <a:t>』</a:t>
            </a:r>
            <a:r>
              <a:rPr lang="ja-JP" altLang="en-US" sz="1800" dirty="0">
                <a:solidFill>
                  <a:srgbClr val="000000"/>
                </a:solidFill>
              </a:rPr>
              <a:t>をクリックして開発者のサイトを開いて購入ください。</a:t>
            </a:r>
            <a:endParaRPr lang="en-US" altLang="ja-JP" sz="1800" dirty="0">
              <a:solidFill>
                <a:srgbClr val="00000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ja-JP" sz="1800" dirty="0">
                <a:solidFill>
                  <a:srgbClr val="000000"/>
                </a:solidFill>
              </a:rPr>
              <a:t>PayPal</a:t>
            </a:r>
            <a:r>
              <a:rPr lang="ja-JP" altLang="en-US" sz="1800" dirty="0">
                <a:solidFill>
                  <a:srgbClr val="000000"/>
                </a:solidFill>
              </a:rPr>
              <a:t>かクレジットで決済可能です</a:t>
            </a:r>
            <a:endParaRPr lang="en-US" altLang="ja-JP" sz="1800" dirty="0">
              <a:solidFill>
                <a:srgbClr val="000000"/>
              </a:solidFill>
            </a:endParaRPr>
          </a:p>
        </p:txBody>
      </p:sp>
      <p:sp>
        <p:nvSpPr>
          <p:cNvPr id="17" name="字幕 2">
            <a:extLst>
              <a:ext uri="{FF2B5EF4-FFF2-40B4-BE49-F238E27FC236}">
                <a16:creationId xmlns:a16="http://schemas.microsoft.com/office/drawing/2014/main" id="{5827DD80-9B22-45A3-A896-7F5BA1C9007C}"/>
              </a:ext>
            </a:extLst>
          </p:cNvPr>
          <p:cNvSpPr txBox="1">
            <a:spLocks/>
          </p:cNvSpPr>
          <p:nvPr/>
        </p:nvSpPr>
        <p:spPr>
          <a:xfrm>
            <a:off x="6695992" y="1189132"/>
            <a:ext cx="4711745" cy="7387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000000"/>
                </a:solidFill>
              </a:rPr>
              <a:t>１インポート画面</a:t>
            </a:r>
            <a:endParaRPr lang="en-US" altLang="ja-JP" sz="2800" dirty="0">
              <a:solidFill>
                <a:srgbClr val="000000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054B221-DA4A-4180-89E9-900E2D51046F}"/>
              </a:ext>
            </a:extLst>
          </p:cNvPr>
          <p:cNvSpPr txBox="1"/>
          <p:nvPr/>
        </p:nvSpPr>
        <p:spPr>
          <a:xfrm>
            <a:off x="6395753" y="364967"/>
            <a:ext cx="5312225" cy="104451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ja-JP" sz="37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04_AllinOneWPMigration</a:t>
            </a:r>
            <a:r>
              <a:rPr lang="ja-JP" altLang="en-US" sz="37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インポート（復活）方法</a:t>
            </a:r>
            <a:endParaRPr kumimoji="1" lang="en-US" altLang="ja-JP" sz="3700" b="1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D21CAEE3-C8BF-400B-9A06-3C59B2925BFA}"/>
              </a:ext>
            </a:extLst>
          </p:cNvPr>
          <p:cNvSpPr/>
          <p:nvPr/>
        </p:nvSpPr>
        <p:spPr>
          <a:xfrm>
            <a:off x="4480048" y="4103659"/>
            <a:ext cx="1012874" cy="35872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2854081-33F5-4635-AED5-D83CDE9F17C2}"/>
              </a:ext>
            </a:extLst>
          </p:cNvPr>
          <p:cNvSpPr txBox="1"/>
          <p:nvPr/>
        </p:nvSpPr>
        <p:spPr>
          <a:xfrm>
            <a:off x="6514983" y="2216811"/>
            <a:ext cx="5217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dirty="0">
                <a:solidFill>
                  <a:srgbClr val="000000"/>
                </a:solidFill>
              </a:rPr>
              <a:t>この機能は、おかしくなってしまったサイトの復活や引っ越しの時に使えます</a:t>
            </a:r>
            <a:endParaRPr kumimoji="1" lang="ja-JP" altLang="en-US" dirty="0"/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0C8CE2D5-2A28-4ED1-B824-E3391D4C3719}"/>
              </a:ext>
            </a:extLst>
          </p:cNvPr>
          <p:cNvSpPr/>
          <p:nvPr/>
        </p:nvSpPr>
        <p:spPr>
          <a:xfrm>
            <a:off x="6395753" y="2067766"/>
            <a:ext cx="5312226" cy="907551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107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9D3EF0A-4781-4432-A016-ECDD13A6AD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170" y="364967"/>
            <a:ext cx="5807548" cy="322261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4F266AD-725B-4A9D-B448-4C000F95CB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字幕 2">
            <a:extLst>
              <a:ext uri="{FF2B5EF4-FFF2-40B4-BE49-F238E27FC236}">
                <a16:creationId xmlns:a16="http://schemas.microsoft.com/office/drawing/2014/main" id="{1A2DF782-05C0-4D39-B1D7-74C2B03D5E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7888" y="2345077"/>
            <a:ext cx="5312226" cy="384210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ja-JP" altLang="en-US" sz="1800" dirty="0">
                <a:solidFill>
                  <a:srgbClr val="000000"/>
                </a:solidFill>
              </a:rPr>
              <a:t>有料版である</a:t>
            </a:r>
            <a:r>
              <a:rPr lang="en-US" altLang="ja-JP" sz="1800" dirty="0">
                <a:solidFill>
                  <a:srgbClr val="000000"/>
                </a:solidFill>
              </a:rPr>
              <a:t>『</a:t>
            </a:r>
            <a:r>
              <a:rPr lang="ja-JP" altLang="en-US" sz="1800" dirty="0">
                <a:solidFill>
                  <a:srgbClr val="000000"/>
                </a:solidFill>
              </a:rPr>
              <a:t>無制限版</a:t>
            </a:r>
            <a:r>
              <a:rPr lang="en-US" altLang="ja-JP" sz="1800" dirty="0">
                <a:solidFill>
                  <a:srgbClr val="000000"/>
                </a:solidFill>
              </a:rPr>
              <a:t>』</a:t>
            </a:r>
            <a:r>
              <a:rPr lang="ja-JP" altLang="en-US" sz="1800" dirty="0">
                <a:solidFill>
                  <a:srgbClr val="000000"/>
                </a:solidFill>
              </a:rPr>
              <a:t>はこちらの開発者様のサイトを</a:t>
            </a:r>
            <a:r>
              <a:rPr lang="ja-JP" altLang="en-US" sz="1800" dirty="0" err="1">
                <a:solidFill>
                  <a:srgbClr val="000000"/>
                </a:solidFill>
              </a:rPr>
              <a:t>で</a:t>
            </a:r>
            <a:r>
              <a:rPr lang="ja-JP" altLang="en-US" sz="1800" dirty="0">
                <a:solidFill>
                  <a:srgbClr val="000000"/>
                </a:solidFill>
              </a:rPr>
              <a:t>購入できます</a:t>
            </a:r>
            <a:endParaRPr lang="en-US" altLang="ja-JP" sz="1800" dirty="0">
              <a:solidFill>
                <a:srgbClr val="00000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ja-JP" sz="1800" dirty="0">
                <a:solidFill>
                  <a:srgbClr val="000000"/>
                </a:solidFill>
              </a:rPr>
              <a:t>PayPal</a:t>
            </a:r>
            <a:r>
              <a:rPr lang="ja-JP" altLang="en-US" sz="1800" dirty="0">
                <a:solidFill>
                  <a:srgbClr val="000000"/>
                </a:solidFill>
              </a:rPr>
              <a:t>かクレジットで決済可能です</a:t>
            </a:r>
            <a:endParaRPr lang="en-US" altLang="ja-JP" sz="1800" dirty="0">
              <a:solidFill>
                <a:srgbClr val="00000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ja-JP" altLang="en-US" sz="1800" dirty="0">
                <a:solidFill>
                  <a:srgbClr val="000000"/>
                </a:solidFill>
              </a:rPr>
              <a:t>決済をすませるとダウンロード</a:t>
            </a:r>
            <a:r>
              <a:rPr lang="en-US" altLang="ja-JP" sz="1800" dirty="0">
                <a:solidFill>
                  <a:srgbClr val="000000"/>
                </a:solidFill>
              </a:rPr>
              <a:t>URL</a:t>
            </a:r>
            <a:r>
              <a:rPr lang="ja-JP" altLang="en-US" sz="1800" dirty="0">
                <a:solidFill>
                  <a:srgbClr val="000000"/>
                </a:solidFill>
              </a:rPr>
              <a:t>が表示されますので、パソコンにダウンロードしてください</a:t>
            </a:r>
            <a:endParaRPr lang="en-US" altLang="ja-JP" sz="1800" dirty="0">
              <a:solidFill>
                <a:srgbClr val="00000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altLang="ja-JP" sz="1800" dirty="0">
              <a:solidFill>
                <a:srgbClr val="000000"/>
              </a:solidFill>
            </a:endParaRPr>
          </a:p>
        </p:txBody>
      </p:sp>
      <p:sp>
        <p:nvSpPr>
          <p:cNvPr id="17" name="字幕 2">
            <a:extLst>
              <a:ext uri="{FF2B5EF4-FFF2-40B4-BE49-F238E27FC236}">
                <a16:creationId xmlns:a16="http://schemas.microsoft.com/office/drawing/2014/main" id="{5827DD80-9B22-45A3-A896-7F5BA1C9007C}"/>
              </a:ext>
            </a:extLst>
          </p:cNvPr>
          <p:cNvSpPr txBox="1">
            <a:spLocks/>
          </p:cNvSpPr>
          <p:nvPr/>
        </p:nvSpPr>
        <p:spPr>
          <a:xfrm>
            <a:off x="6709662" y="1328974"/>
            <a:ext cx="4711745" cy="7387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000000"/>
                </a:solidFill>
              </a:rPr>
              <a:t>２開発者サイト</a:t>
            </a:r>
            <a:endParaRPr lang="en-US" altLang="ja-JP" sz="2800" dirty="0">
              <a:solidFill>
                <a:srgbClr val="000000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054B221-DA4A-4180-89E9-900E2D51046F}"/>
              </a:ext>
            </a:extLst>
          </p:cNvPr>
          <p:cNvSpPr txBox="1"/>
          <p:nvPr/>
        </p:nvSpPr>
        <p:spPr>
          <a:xfrm>
            <a:off x="6395753" y="364967"/>
            <a:ext cx="5312225" cy="104451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ja-JP" sz="37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04_AllinOneWPMigration</a:t>
            </a:r>
            <a:r>
              <a:rPr lang="ja-JP" altLang="en-US" sz="37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インポート（復活）方法</a:t>
            </a:r>
            <a:endParaRPr kumimoji="1" lang="en-US" altLang="ja-JP" sz="3700" b="1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D21CAEE3-C8BF-400B-9A06-3C59B2925BFA}"/>
              </a:ext>
            </a:extLst>
          </p:cNvPr>
          <p:cNvSpPr/>
          <p:nvPr/>
        </p:nvSpPr>
        <p:spPr>
          <a:xfrm>
            <a:off x="4752425" y="2333936"/>
            <a:ext cx="1012874" cy="35872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 descr="スクリーンショット が含まれている画像&#10;&#10;自動的に生成された説明">
            <a:extLst>
              <a:ext uri="{FF2B5EF4-FFF2-40B4-BE49-F238E27FC236}">
                <a16:creationId xmlns:a16="http://schemas.microsoft.com/office/drawing/2014/main" id="{89813B8D-72EF-4883-9468-338AF27FB5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051" y="3763900"/>
            <a:ext cx="4761785" cy="2917786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A49F870F-24FF-4484-90E1-3FC28D95E8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1760" y="4496851"/>
            <a:ext cx="1624024" cy="1885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053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9D3EF0A-4781-4432-A016-ECDD13A6AD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53" y="821662"/>
            <a:ext cx="5364860" cy="35751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4F266AD-725B-4A9D-B448-4C000F95CB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字幕 2">
            <a:extLst>
              <a:ext uri="{FF2B5EF4-FFF2-40B4-BE49-F238E27FC236}">
                <a16:creationId xmlns:a16="http://schemas.microsoft.com/office/drawing/2014/main" id="{1A2DF782-05C0-4D39-B1D7-74C2B03D5E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7888" y="2345077"/>
            <a:ext cx="5312226" cy="384210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ja-JP" altLang="en-US" sz="1800" dirty="0">
                <a:solidFill>
                  <a:srgbClr val="000000"/>
                </a:solidFill>
              </a:rPr>
              <a:t>ダッシュボード・左サイドメニュー</a:t>
            </a:r>
            <a:r>
              <a:rPr lang="en-US" altLang="ja-JP" sz="1800" dirty="0">
                <a:solidFill>
                  <a:srgbClr val="000000"/>
                </a:solidFill>
              </a:rPr>
              <a:t>『</a:t>
            </a:r>
            <a:r>
              <a:rPr lang="ja-JP" altLang="en-US" sz="1800" dirty="0">
                <a:solidFill>
                  <a:srgbClr val="000000"/>
                </a:solidFill>
              </a:rPr>
              <a:t>プラグイン</a:t>
            </a:r>
            <a:r>
              <a:rPr lang="en-US" altLang="ja-JP" sz="1800" dirty="0">
                <a:solidFill>
                  <a:srgbClr val="000000"/>
                </a:solidFill>
              </a:rPr>
              <a:t>』</a:t>
            </a:r>
            <a:r>
              <a:rPr lang="ja-JP" altLang="en-US" sz="1800" dirty="0">
                <a:solidFill>
                  <a:srgbClr val="000000"/>
                </a:solidFill>
              </a:rPr>
              <a:t>⇒</a:t>
            </a:r>
            <a:r>
              <a:rPr lang="en-US" altLang="ja-JP" sz="1800" dirty="0">
                <a:solidFill>
                  <a:srgbClr val="000000"/>
                </a:solidFill>
              </a:rPr>
              <a:t>『</a:t>
            </a:r>
            <a:r>
              <a:rPr lang="ja-JP" altLang="en-US" sz="1800" dirty="0">
                <a:solidFill>
                  <a:srgbClr val="000000"/>
                </a:solidFill>
              </a:rPr>
              <a:t>プラグイン追加画面</a:t>
            </a:r>
            <a:r>
              <a:rPr lang="en-US" altLang="ja-JP" sz="1800" dirty="0">
                <a:solidFill>
                  <a:srgbClr val="000000"/>
                </a:solidFill>
              </a:rPr>
              <a:t>』</a:t>
            </a:r>
            <a:r>
              <a:rPr lang="ja-JP" altLang="en-US" sz="1800" dirty="0">
                <a:solidFill>
                  <a:srgbClr val="000000"/>
                </a:solidFill>
              </a:rPr>
              <a:t>で</a:t>
            </a:r>
            <a:r>
              <a:rPr lang="en-US" altLang="ja-JP" sz="1800" dirty="0">
                <a:solidFill>
                  <a:srgbClr val="000000"/>
                </a:solidFill>
              </a:rPr>
              <a:t>『</a:t>
            </a:r>
            <a:r>
              <a:rPr lang="ja-JP" altLang="en-US" sz="1800" dirty="0">
                <a:solidFill>
                  <a:srgbClr val="000000"/>
                </a:solidFill>
              </a:rPr>
              <a:t>イプラグインのアップロード</a:t>
            </a:r>
            <a:r>
              <a:rPr lang="en-US" altLang="ja-JP" sz="1800" dirty="0">
                <a:solidFill>
                  <a:srgbClr val="000000"/>
                </a:solidFill>
              </a:rPr>
              <a:t>』</a:t>
            </a:r>
            <a:r>
              <a:rPr lang="ja-JP" altLang="en-US" sz="1800" dirty="0">
                <a:solidFill>
                  <a:srgbClr val="000000"/>
                </a:solidFill>
              </a:rPr>
              <a:t>をクリックしてください</a:t>
            </a:r>
            <a:endParaRPr lang="en-US" altLang="ja-JP" sz="1800" dirty="0">
              <a:solidFill>
                <a:srgbClr val="00000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ja-JP" altLang="en-US" sz="1800" dirty="0">
                <a:solidFill>
                  <a:srgbClr val="000000"/>
                </a:solidFill>
              </a:rPr>
              <a:t>ダウンロードした有料版をアップロードして、有効化してください</a:t>
            </a:r>
            <a:endParaRPr lang="en-US" altLang="ja-JP" sz="1800" dirty="0">
              <a:solidFill>
                <a:srgbClr val="00000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ja-JP" sz="1800" dirty="0">
                <a:solidFill>
                  <a:srgbClr val="000000"/>
                </a:solidFill>
              </a:rPr>
              <a:t>『</a:t>
            </a:r>
            <a:r>
              <a:rPr lang="ja-JP" altLang="en-US" sz="1800" dirty="0">
                <a:solidFill>
                  <a:srgbClr val="000000"/>
                </a:solidFill>
              </a:rPr>
              <a:t>プラグイン管理画面</a:t>
            </a:r>
            <a:r>
              <a:rPr lang="en-US" altLang="ja-JP" sz="1800" dirty="0">
                <a:solidFill>
                  <a:srgbClr val="000000"/>
                </a:solidFill>
              </a:rPr>
              <a:t>』</a:t>
            </a:r>
            <a:r>
              <a:rPr lang="ja-JP" altLang="en-US" sz="1800" dirty="0">
                <a:solidFill>
                  <a:srgbClr val="000000"/>
                </a:solidFill>
              </a:rPr>
              <a:t>で有料版のアップデート確認。アップデートがあった場合は、更新してください</a:t>
            </a:r>
            <a:endParaRPr lang="en-US" altLang="ja-JP" sz="1800" dirty="0">
              <a:solidFill>
                <a:srgbClr val="000000"/>
              </a:solidFill>
            </a:endParaRPr>
          </a:p>
        </p:txBody>
      </p:sp>
      <p:sp>
        <p:nvSpPr>
          <p:cNvPr id="17" name="字幕 2">
            <a:extLst>
              <a:ext uri="{FF2B5EF4-FFF2-40B4-BE49-F238E27FC236}">
                <a16:creationId xmlns:a16="http://schemas.microsoft.com/office/drawing/2014/main" id="{5827DD80-9B22-45A3-A896-7F5BA1C9007C}"/>
              </a:ext>
            </a:extLst>
          </p:cNvPr>
          <p:cNvSpPr txBox="1">
            <a:spLocks/>
          </p:cNvSpPr>
          <p:nvPr/>
        </p:nvSpPr>
        <p:spPr>
          <a:xfrm>
            <a:off x="6709662" y="1328974"/>
            <a:ext cx="4711745" cy="7387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000000"/>
                </a:solidFill>
              </a:rPr>
              <a:t>３有料版をインストール</a:t>
            </a:r>
            <a:endParaRPr lang="en-US" altLang="ja-JP" sz="2800" dirty="0">
              <a:solidFill>
                <a:srgbClr val="000000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054B221-DA4A-4180-89E9-900E2D51046F}"/>
              </a:ext>
            </a:extLst>
          </p:cNvPr>
          <p:cNvSpPr txBox="1"/>
          <p:nvPr/>
        </p:nvSpPr>
        <p:spPr>
          <a:xfrm>
            <a:off x="6395753" y="364967"/>
            <a:ext cx="5312225" cy="104451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ja-JP" sz="37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04_AllinOneWPMigration</a:t>
            </a:r>
            <a:r>
              <a:rPr lang="ja-JP" altLang="en-US" sz="37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インポート（復活）方法</a:t>
            </a:r>
            <a:endParaRPr kumimoji="1" lang="en-US" altLang="ja-JP" sz="3700" b="1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D21CAEE3-C8BF-400B-9A06-3C59B2925BFA}"/>
              </a:ext>
            </a:extLst>
          </p:cNvPr>
          <p:cNvSpPr/>
          <p:nvPr/>
        </p:nvSpPr>
        <p:spPr>
          <a:xfrm>
            <a:off x="3451163" y="835730"/>
            <a:ext cx="1359988" cy="35872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 descr="スクリーンショット が含まれている画像&#10;&#10;自動的に生成された説明">
            <a:extLst>
              <a:ext uri="{FF2B5EF4-FFF2-40B4-BE49-F238E27FC236}">
                <a16:creationId xmlns:a16="http://schemas.microsoft.com/office/drawing/2014/main" id="{DBB993E5-F836-4A19-9D28-3CA2E85128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862" y="4614273"/>
            <a:ext cx="5354119" cy="187093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図 9" descr="スクリーンショット が含まれている画像&#10;&#10;自動的に生成された説明">
            <a:extLst>
              <a:ext uri="{FF2B5EF4-FFF2-40B4-BE49-F238E27FC236}">
                <a16:creationId xmlns:a16="http://schemas.microsoft.com/office/drawing/2014/main" id="{17690BFC-8DC6-4F24-8743-B924A764309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694" y="5078438"/>
            <a:ext cx="5578420" cy="1229900"/>
          </a:xfrm>
          <a:prstGeom prst="rect">
            <a:avLst/>
          </a:prstGeom>
        </p:spPr>
      </p:pic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06037626-E2C7-4BC3-8B5C-957640ED72FA}"/>
              </a:ext>
            </a:extLst>
          </p:cNvPr>
          <p:cNvSpPr/>
          <p:nvPr/>
        </p:nvSpPr>
        <p:spPr>
          <a:xfrm>
            <a:off x="2161625" y="5650761"/>
            <a:ext cx="1826566" cy="48718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B4244393-3F3C-4FE5-B23F-E234B74F1CF8}"/>
              </a:ext>
            </a:extLst>
          </p:cNvPr>
          <p:cNvSpPr/>
          <p:nvPr/>
        </p:nvSpPr>
        <p:spPr>
          <a:xfrm>
            <a:off x="10944665" y="5591908"/>
            <a:ext cx="855602" cy="33059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9627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9D3EF0A-4781-4432-A016-ECDD13A6AD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45" y="463288"/>
            <a:ext cx="5623740" cy="4109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4F266AD-725B-4A9D-B448-4C000F95CB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7" name="字幕 2">
            <a:extLst>
              <a:ext uri="{FF2B5EF4-FFF2-40B4-BE49-F238E27FC236}">
                <a16:creationId xmlns:a16="http://schemas.microsoft.com/office/drawing/2014/main" id="{5827DD80-9B22-45A3-A896-7F5BA1C9007C}"/>
              </a:ext>
            </a:extLst>
          </p:cNvPr>
          <p:cNvSpPr txBox="1">
            <a:spLocks/>
          </p:cNvSpPr>
          <p:nvPr/>
        </p:nvSpPr>
        <p:spPr>
          <a:xfrm>
            <a:off x="6709662" y="1328974"/>
            <a:ext cx="4711745" cy="7387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000000"/>
                </a:solidFill>
              </a:rPr>
              <a:t>４インポートする</a:t>
            </a:r>
            <a:endParaRPr lang="en-US" altLang="ja-JP" sz="2800" dirty="0">
              <a:solidFill>
                <a:srgbClr val="000000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054B221-DA4A-4180-89E9-900E2D51046F}"/>
              </a:ext>
            </a:extLst>
          </p:cNvPr>
          <p:cNvSpPr txBox="1"/>
          <p:nvPr/>
        </p:nvSpPr>
        <p:spPr>
          <a:xfrm>
            <a:off x="6395753" y="364967"/>
            <a:ext cx="5312225" cy="104451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ja-JP" sz="37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04_AllinOneWPMigration</a:t>
            </a:r>
            <a:r>
              <a:rPr lang="ja-JP" altLang="en-US" sz="37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インポート（復活）方法</a:t>
            </a:r>
            <a:endParaRPr kumimoji="1" lang="en-US" altLang="ja-JP" sz="3700" b="1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D21CAEE3-C8BF-400B-9A06-3C59B2925BFA}"/>
              </a:ext>
            </a:extLst>
          </p:cNvPr>
          <p:cNvSpPr/>
          <p:nvPr/>
        </p:nvSpPr>
        <p:spPr>
          <a:xfrm>
            <a:off x="3254215" y="2904978"/>
            <a:ext cx="1359988" cy="2331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字幕 2">
            <a:extLst>
              <a:ext uri="{FF2B5EF4-FFF2-40B4-BE49-F238E27FC236}">
                <a16:creationId xmlns:a16="http://schemas.microsoft.com/office/drawing/2014/main" id="{BBD0C846-F10B-42C7-9AC5-297EFD139681}"/>
              </a:ext>
            </a:extLst>
          </p:cNvPr>
          <p:cNvSpPr txBox="1">
            <a:spLocks/>
          </p:cNvSpPr>
          <p:nvPr/>
        </p:nvSpPr>
        <p:spPr>
          <a:xfrm>
            <a:off x="6487888" y="2345076"/>
            <a:ext cx="5312226" cy="34015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ja-JP" altLang="en-US" sz="1800" dirty="0">
                <a:solidFill>
                  <a:srgbClr val="000000"/>
                </a:solidFill>
              </a:rPr>
              <a:t>ダッシュボード・左サイドメニュー</a:t>
            </a:r>
            <a:r>
              <a:rPr lang="en-US" altLang="ja-JP" sz="1800" dirty="0">
                <a:solidFill>
                  <a:srgbClr val="000000"/>
                </a:solidFill>
              </a:rPr>
              <a:t>『</a:t>
            </a:r>
            <a:r>
              <a:rPr lang="en-US" altLang="ja-JP" sz="1800" dirty="0" err="1">
                <a:solidFill>
                  <a:srgbClr val="000000"/>
                </a:solidFill>
              </a:rPr>
              <a:t>Aall</a:t>
            </a:r>
            <a:r>
              <a:rPr lang="en-US" altLang="ja-JP" sz="1800" dirty="0">
                <a:solidFill>
                  <a:srgbClr val="000000"/>
                </a:solidFill>
              </a:rPr>
              <a:t>-in-One WP Migration』</a:t>
            </a:r>
            <a:r>
              <a:rPr lang="ja-JP" altLang="en-US" sz="1800" dirty="0">
                <a:solidFill>
                  <a:srgbClr val="000000"/>
                </a:solidFill>
              </a:rPr>
              <a:t>⇒</a:t>
            </a:r>
            <a:r>
              <a:rPr lang="en-US" altLang="ja-JP" sz="1800" dirty="0">
                <a:solidFill>
                  <a:srgbClr val="000000"/>
                </a:solidFill>
              </a:rPr>
              <a:t>『</a:t>
            </a:r>
            <a:r>
              <a:rPr lang="ja-JP" altLang="en-US" sz="1800" dirty="0">
                <a:solidFill>
                  <a:srgbClr val="000000"/>
                </a:solidFill>
              </a:rPr>
              <a:t>インポート</a:t>
            </a:r>
            <a:r>
              <a:rPr lang="en-US" altLang="ja-JP" sz="1800" dirty="0">
                <a:solidFill>
                  <a:srgbClr val="000000"/>
                </a:solidFill>
              </a:rPr>
              <a:t>』</a:t>
            </a:r>
            <a:r>
              <a:rPr lang="ja-JP" altLang="en-US" sz="1800" dirty="0">
                <a:solidFill>
                  <a:srgbClr val="000000"/>
                </a:solidFill>
              </a:rPr>
              <a:t>で</a:t>
            </a:r>
            <a:r>
              <a:rPr lang="en-US" altLang="ja-JP" sz="1800" dirty="0">
                <a:solidFill>
                  <a:srgbClr val="000000"/>
                </a:solidFill>
              </a:rPr>
              <a:t>『</a:t>
            </a:r>
            <a:r>
              <a:rPr lang="ja-JP" altLang="en-US" sz="1800" dirty="0">
                <a:solidFill>
                  <a:srgbClr val="000000"/>
                </a:solidFill>
              </a:rPr>
              <a:t>インポート画面</a:t>
            </a:r>
            <a:r>
              <a:rPr lang="en-US" altLang="ja-JP" sz="1800" dirty="0">
                <a:solidFill>
                  <a:srgbClr val="000000"/>
                </a:solidFill>
              </a:rPr>
              <a:t>』</a:t>
            </a:r>
            <a:r>
              <a:rPr lang="ja-JP" altLang="en-US" sz="1800" dirty="0">
                <a:solidFill>
                  <a:srgbClr val="000000"/>
                </a:solidFill>
              </a:rPr>
              <a:t>に入ります</a:t>
            </a:r>
            <a:endParaRPr lang="en-US" altLang="ja-JP" sz="1800" dirty="0">
              <a:solidFill>
                <a:srgbClr val="00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ja-JP" sz="1800" dirty="0">
                <a:solidFill>
                  <a:srgbClr val="000000"/>
                </a:solidFill>
              </a:rPr>
              <a:t>『</a:t>
            </a:r>
            <a:r>
              <a:rPr lang="ja-JP" altLang="en-US" sz="1800" dirty="0">
                <a:solidFill>
                  <a:srgbClr val="000000"/>
                </a:solidFill>
              </a:rPr>
              <a:t>インポート元</a:t>
            </a:r>
            <a:r>
              <a:rPr lang="en-US" altLang="ja-JP" sz="1800" dirty="0">
                <a:solidFill>
                  <a:srgbClr val="000000"/>
                </a:solidFill>
              </a:rPr>
              <a:t>』</a:t>
            </a:r>
            <a:r>
              <a:rPr lang="ja-JP" altLang="en-US" sz="1800" dirty="0">
                <a:solidFill>
                  <a:srgbClr val="000000"/>
                </a:solidFill>
              </a:rPr>
              <a:t>をクリックして保存してあった</a:t>
            </a:r>
            <a:r>
              <a:rPr lang="en-US" altLang="ja-JP" sz="1800" dirty="0">
                <a:solidFill>
                  <a:srgbClr val="000000"/>
                </a:solidFill>
              </a:rPr>
              <a:t>『</a:t>
            </a:r>
            <a:r>
              <a:rPr lang="ja-JP" altLang="en-US" sz="1800" dirty="0">
                <a:solidFill>
                  <a:srgbClr val="000000"/>
                </a:solidFill>
              </a:rPr>
              <a:t>エクスポートファイル</a:t>
            </a:r>
            <a:r>
              <a:rPr lang="en-US" altLang="ja-JP" sz="1800" dirty="0">
                <a:solidFill>
                  <a:srgbClr val="000000"/>
                </a:solidFill>
              </a:rPr>
              <a:t>』</a:t>
            </a:r>
            <a:r>
              <a:rPr lang="ja-JP" altLang="en-US" sz="1800" dirty="0">
                <a:solidFill>
                  <a:srgbClr val="000000"/>
                </a:solidFill>
              </a:rPr>
              <a:t>を選択します</a:t>
            </a:r>
            <a:endParaRPr lang="en-US" altLang="ja-JP" sz="1800" dirty="0">
              <a:solidFill>
                <a:srgbClr val="00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ja-JP" altLang="en-US" sz="1800" dirty="0">
                <a:solidFill>
                  <a:srgbClr val="000000"/>
                </a:solidFill>
              </a:rPr>
              <a:t>インポートが開始されます</a:t>
            </a:r>
            <a:endParaRPr lang="en-US" altLang="ja-JP" sz="1800" dirty="0">
              <a:solidFill>
                <a:srgbClr val="00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ja-JP" altLang="en-US" sz="1800" dirty="0">
                <a:solidFill>
                  <a:srgbClr val="000000"/>
                </a:solidFill>
              </a:rPr>
              <a:t>今のサイトの状態に、データが上書きされることの確認画面が表示さふぇるので、</a:t>
            </a:r>
            <a:r>
              <a:rPr lang="en-US" altLang="ja-JP" sz="1800" dirty="0">
                <a:solidFill>
                  <a:srgbClr val="000000"/>
                </a:solidFill>
              </a:rPr>
              <a:t>『</a:t>
            </a:r>
            <a:r>
              <a:rPr lang="ja-JP" altLang="en-US" sz="1800" dirty="0">
                <a:solidFill>
                  <a:srgbClr val="000000"/>
                </a:solidFill>
              </a:rPr>
              <a:t>開始</a:t>
            </a:r>
            <a:r>
              <a:rPr lang="en-US" altLang="ja-JP" sz="1800" dirty="0">
                <a:solidFill>
                  <a:srgbClr val="000000"/>
                </a:solidFill>
              </a:rPr>
              <a:t>』</a:t>
            </a:r>
            <a:r>
              <a:rPr lang="ja-JP" altLang="en-US" sz="1800" dirty="0" err="1">
                <a:solidFill>
                  <a:srgbClr val="000000"/>
                </a:solidFill>
              </a:rPr>
              <a:t>をくりっく</a:t>
            </a:r>
            <a:r>
              <a:rPr lang="ja-JP" altLang="en-US" sz="1800" dirty="0">
                <a:solidFill>
                  <a:srgbClr val="000000"/>
                </a:solidFill>
              </a:rPr>
              <a:t>して続行させてください</a:t>
            </a:r>
            <a:endParaRPr lang="en-US" altLang="ja-JP" sz="1800" dirty="0">
              <a:solidFill>
                <a:srgbClr val="000000"/>
              </a:solidFill>
            </a:endParaRPr>
          </a:p>
          <a:p>
            <a:pPr marL="342900" indent="-342900"/>
            <a:endParaRPr lang="en-US" altLang="ja-JP" sz="1800" dirty="0">
              <a:solidFill>
                <a:srgbClr val="000000"/>
              </a:solidFill>
            </a:endParaRPr>
          </a:p>
        </p:txBody>
      </p:sp>
      <p:pic>
        <p:nvPicPr>
          <p:cNvPr id="7" name="図 6" descr="スクリーンショット が含まれている画像&#10;&#10;自動的に生成された説明">
            <a:extLst>
              <a:ext uri="{FF2B5EF4-FFF2-40B4-BE49-F238E27FC236}">
                <a16:creationId xmlns:a16="http://schemas.microsoft.com/office/drawing/2014/main" id="{1BB6BB59-9C5F-4D6A-9953-3CA80754AF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171" y="3553542"/>
            <a:ext cx="4288942" cy="1560064"/>
          </a:xfrm>
          <a:prstGeom prst="rect">
            <a:avLst/>
          </a:prstGeom>
        </p:spPr>
      </p:pic>
      <p:pic>
        <p:nvPicPr>
          <p:cNvPr id="11" name="図 10" descr="スクリーンショット が含まれている画像&#10;&#10;自動的に生成された説明">
            <a:extLst>
              <a:ext uri="{FF2B5EF4-FFF2-40B4-BE49-F238E27FC236}">
                <a16:creationId xmlns:a16="http://schemas.microsoft.com/office/drawing/2014/main" id="{3D3D55AC-4BB1-4ED6-8BE9-918527C1720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396" y="4930398"/>
            <a:ext cx="4288942" cy="1560064"/>
          </a:xfrm>
          <a:prstGeom prst="rect">
            <a:avLst/>
          </a:prstGeom>
        </p:spPr>
      </p:pic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0A20CFDE-2E7E-4D08-B8FF-641E97E26F7A}"/>
              </a:ext>
            </a:extLst>
          </p:cNvPr>
          <p:cNvSpPr/>
          <p:nvPr/>
        </p:nvSpPr>
        <p:spPr>
          <a:xfrm>
            <a:off x="3755433" y="5978769"/>
            <a:ext cx="1013515" cy="35872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033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9D3EF0A-4781-4432-A016-ECDD13A6AD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34" y="598686"/>
            <a:ext cx="4959427" cy="230960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4F266AD-725B-4A9D-B448-4C000F95CB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7" name="字幕 2">
            <a:extLst>
              <a:ext uri="{FF2B5EF4-FFF2-40B4-BE49-F238E27FC236}">
                <a16:creationId xmlns:a16="http://schemas.microsoft.com/office/drawing/2014/main" id="{5827DD80-9B22-45A3-A896-7F5BA1C9007C}"/>
              </a:ext>
            </a:extLst>
          </p:cNvPr>
          <p:cNvSpPr txBox="1">
            <a:spLocks/>
          </p:cNvSpPr>
          <p:nvPr/>
        </p:nvSpPr>
        <p:spPr>
          <a:xfrm>
            <a:off x="6697881" y="1409483"/>
            <a:ext cx="4711745" cy="7387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000000"/>
                </a:solidFill>
              </a:rPr>
              <a:t>５インポート完了</a:t>
            </a:r>
            <a:endParaRPr lang="en-US" altLang="ja-JP" sz="2800" dirty="0">
              <a:solidFill>
                <a:srgbClr val="000000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C84A9F6-CF68-4B62-8E14-B6766A0B46CD}"/>
              </a:ext>
            </a:extLst>
          </p:cNvPr>
          <p:cNvSpPr txBox="1"/>
          <p:nvPr/>
        </p:nvSpPr>
        <p:spPr>
          <a:xfrm>
            <a:off x="6395753" y="364967"/>
            <a:ext cx="5312225" cy="104451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ja-JP" sz="37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04_AllinOneWPMigration</a:t>
            </a:r>
            <a:r>
              <a:rPr lang="ja-JP" altLang="en-US" sz="37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インポート（復活）方法</a:t>
            </a:r>
            <a:endParaRPr kumimoji="1" lang="en-US" altLang="ja-JP" sz="3700" b="1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字幕 2">
            <a:extLst>
              <a:ext uri="{FF2B5EF4-FFF2-40B4-BE49-F238E27FC236}">
                <a16:creationId xmlns:a16="http://schemas.microsoft.com/office/drawing/2014/main" id="{20DC4568-CD7C-4EEC-A50B-9DB882EA9651}"/>
              </a:ext>
            </a:extLst>
          </p:cNvPr>
          <p:cNvSpPr txBox="1">
            <a:spLocks/>
          </p:cNvSpPr>
          <p:nvPr/>
        </p:nvSpPr>
        <p:spPr>
          <a:xfrm>
            <a:off x="6487888" y="2345075"/>
            <a:ext cx="5312226" cy="40979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dirty="0">
                <a:solidFill>
                  <a:srgbClr val="000000"/>
                </a:solidFill>
              </a:rPr>
              <a:t>『</a:t>
            </a:r>
            <a:r>
              <a:rPr lang="ja-JP" altLang="en-US" sz="1800" dirty="0">
                <a:solidFill>
                  <a:srgbClr val="000000"/>
                </a:solidFill>
              </a:rPr>
              <a:t>インポート完了</a:t>
            </a:r>
            <a:r>
              <a:rPr lang="en-US" altLang="ja-JP" sz="1800" dirty="0">
                <a:solidFill>
                  <a:srgbClr val="000000"/>
                </a:solidFill>
              </a:rPr>
              <a:t>』</a:t>
            </a:r>
            <a:r>
              <a:rPr lang="ja-JP" altLang="en-US" sz="1800" dirty="0">
                <a:solidFill>
                  <a:srgbClr val="000000"/>
                </a:solidFill>
              </a:rPr>
              <a:t>のメッセージが表示されたら完了です。</a:t>
            </a:r>
            <a:endParaRPr lang="en-US" altLang="ja-JP" sz="1800" dirty="0">
              <a:solidFill>
                <a:srgbClr val="000000"/>
              </a:solidFill>
            </a:endParaRPr>
          </a:p>
          <a:p>
            <a:r>
              <a:rPr lang="ja-JP" altLang="en-US" sz="1800" dirty="0">
                <a:solidFill>
                  <a:srgbClr val="000000"/>
                </a:solidFill>
              </a:rPr>
              <a:t>そのときに、</a:t>
            </a:r>
            <a:r>
              <a:rPr lang="en-US" altLang="ja-JP" sz="1800" dirty="0">
                <a:solidFill>
                  <a:srgbClr val="000000"/>
                </a:solidFill>
              </a:rPr>
              <a:t>『</a:t>
            </a:r>
            <a:r>
              <a:rPr lang="ja-JP" altLang="en-US" sz="1800" dirty="0">
                <a:solidFill>
                  <a:srgbClr val="000000"/>
                </a:solidFill>
              </a:rPr>
              <a:t>パーマリンクの更新（左画像）</a:t>
            </a:r>
            <a:r>
              <a:rPr lang="en-US" altLang="ja-JP" sz="1800" dirty="0">
                <a:solidFill>
                  <a:srgbClr val="000000"/>
                </a:solidFill>
              </a:rPr>
              <a:t>』</a:t>
            </a:r>
            <a:r>
              <a:rPr lang="ja-JP" altLang="en-US" sz="1800" dirty="0">
                <a:solidFill>
                  <a:srgbClr val="000000"/>
                </a:solidFill>
              </a:rPr>
              <a:t>や</a:t>
            </a:r>
            <a:r>
              <a:rPr lang="en-US" altLang="ja-JP" sz="1800" dirty="0">
                <a:solidFill>
                  <a:srgbClr val="000000"/>
                </a:solidFill>
              </a:rPr>
              <a:t>『</a:t>
            </a:r>
            <a:r>
              <a:rPr lang="ja-JP" altLang="en-US" sz="1800" dirty="0">
                <a:solidFill>
                  <a:srgbClr val="000000"/>
                </a:solidFill>
              </a:rPr>
              <a:t>データベースのアップデート</a:t>
            </a:r>
            <a:r>
              <a:rPr lang="en-US" altLang="ja-JP" sz="1800" dirty="0">
                <a:solidFill>
                  <a:srgbClr val="000000"/>
                </a:solidFill>
              </a:rPr>
              <a:t>』</a:t>
            </a:r>
            <a:r>
              <a:rPr lang="ja-JP" altLang="en-US" sz="1800" dirty="0" err="1">
                <a:solidFill>
                  <a:srgbClr val="000000"/>
                </a:solidFill>
              </a:rPr>
              <a:t>のような</a:t>
            </a:r>
            <a:r>
              <a:rPr lang="ja-JP" altLang="en-US" sz="1800" dirty="0">
                <a:solidFill>
                  <a:srgbClr val="000000"/>
                </a:solidFill>
              </a:rPr>
              <a:t>必要な行程を表示されることがありますので、その指示に従い、作業してください</a:t>
            </a:r>
            <a:endParaRPr lang="en-US" altLang="ja-JP" sz="1800" dirty="0">
              <a:solidFill>
                <a:srgbClr val="000000"/>
              </a:solidFill>
            </a:endParaRPr>
          </a:p>
          <a:p>
            <a:r>
              <a:rPr lang="ja-JP" altLang="en-US" sz="1800" dirty="0">
                <a:solidFill>
                  <a:srgbClr val="000000"/>
                </a:solidFill>
              </a:rPr>
              <a:t>「閉じる」ボタンをクリックしたら、通常の閲覧でサイトの状態を確認してください</a:t>
            </a:r>
            <a:endParaRPr lang="en-US" altLang="ja-JP" sz="1800" dirty="0">
              <a:solidFill>
                <a:srgbClr val="000000"/>
              </a:solidFill>
            </a:endParaRPr>
          </a:p>
          <a:p>
            <a:r>
              <a:rPr lang="ja-JP" altLang="en-US" sz="1800" dirty="0">
                <a:solidFill>
                  <a:srgbClr val="000000"/>
                </a:solidFill>
              </a:rPr>
              <a:t>デザインが崩れていたり、おかしいところがないようでしたら、インポート（サイトの復活または引っ越し）は完了です。</a:t>
            </a:r>
            <a:endParaRPr lang="en-US" altLang="ja-JP" sz="1800" dirty="0">
              <a:solidFill>
                <a:srgbClr val="000000"/>
              </a:solidFill>
            </a:endParaRPr>
          </a:p>
          <a:p>
            <a:r>
              <a:rPr lang="ja-JP" altLang="en-US" sz="1800" dirty="0">
                <a:solidFill>
                  <a:srgbClr val="000000"/>
                </a:solidFill>
              </a:rPr>
              <a:t>インポート完了後のログイン用ユーザー名とパスワードは、エクスポートデータのものになります</a:t>
            </a:r>
            <a:br>
              <a:rPr lang="en-US" altLang="ja-JP" sz="1800" dirty="0">
                <a:solidFill>
                  <a:srgbClr val="000000"/>
                </a:solidFill>
              </a:rPr>
            </a:br>
            <a:br>
              <a:rPr lang="en-US" altLang="ja-JP" sz="1800" dirty="0">
                <a:solidFill>
                  <a:srgbClr val="000000"/>
                </a:solidFill>
              </a:rPr>
            </a:br>
            <a:endParaRPr lang="en-US" altLang="ja-JP" sz="1800" dirty="0">
              <a:solidFill>
                <a:srgbClr val="000000"/>
              </a:solidFill>
            </a:endParaRPr>
          </a:p>
          <a:p>
            <a:pPr marL="342900" indent="-342900"/>
            <a:endParaRPr lang="en-US" altLang="ja-JP" sz="1800" dirty="0">
              <a:solidFill>
                <a:srgbClr val="000000"/>
              </a:solidFill>
            </a:endParaRPr>
          </a:p>
        </p:txBody>
      </p:sp>
      <p:pic>
        <p:nvPicPr>
          <p:cNvPr id="10" name="図 9" descr="スクリーンショット が含まれている画像&#10;&#10;自動的に生成された説明">
            <a:extLst>
              <a:ext uri="{FF2B5EF4-FFF2-40B4-BE49-F238E27FC236}">
                <a16:creationId xmlns:a16="http://schemas.microsoft.com/office/drawing/2014/main" id="{219045F2-D4D5-4A90-A854-1F5CC9444A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91" y="3259501"/>
            <a:ext cx="4101106" cy="324729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09101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414</Words>
  <Application>Microsoft Office PowerPoint</Application>
  <PresentationFormat>ワイド画面</PresentationFormat>
  <Paragraphs>30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妙子 杉田</dc:creator>
  <cp:lastModifiedBy>妙子 杉田</cp:lastModifiedBy>
  <cp:revision>43</cp:revision>
  <dcterms:created xsi:type="dcterms:W3CDTF">2019-04-20T22:45:03Z</dcterms:created>
  <dcterms:modified xsi:type="dcterms:W3CDTF">2019-04-22T00:02:23Z</dcterms:modified>
</cp:coreProperties>
</file>